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xlsm" ContentType="application/vnd.ms-excel.sheet.macroEnabled.12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1"/>
  </p:notesMasterIdLst>
  <p:sldIdLst>
    <p:sldId id="268" r:id="rId3"/>
    <p:sldId id="481" r:id="rId4"/>
    <p:sldId id="488" r:id="rId5"/>
    <p:sldId id="486" r:id="rId6"/>
    <p:sldId id="487" r:id="rId7"/>
    <p:sldId id="482" r:id="rId8"/>
    <p:sldId id="477" r:id="rId9"/>
    <p:sldId id="437" r:id="rId10"/>
    <p:sldId id="478" r:id="rId11"/>
    <p:sldId id="447" r:id="rId12"/>
    <p:sldId id="460" r:id="rId13"/>
    <p:sldId id="448" r:id="rId14"/>
    <p:sldId id="450" r:id="rId15"/>
    <p:sldId id="474" r:id="rId16"/>
    <p:sldId id="451" r:id="rId17"/>
    <p:sldId id="467" r:id="rId18"/>
    <p:sldId id="485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ollan" initials="j" lastIdx="15" clrIdx="0"/>
  <p:cmAuthor id="1" name="Raymond Patnaude" initials="" lastIdx="0" clrIdx="1"/>
  <p:cmAuthor id="2" name="Bergunde, Stefan" initials="BS" lastIdx="19" clrIdx="2"/>
  <p:cmAuthor id="3" name="kgreco" initials="k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AA"/>
    <a:srgbClr val="03A37D"/>
    <a:srgbClr val="CC9400"/>
    <a:srgbClr val="FFD300"/>
    <a:srgbClr val="32F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4" autoAdjust="0"/>
    <p:restoredTop sz="94660"/>
  </p:normalViewPr>
  <p:slideViewPr>
    <p:cSldViewPr snapToGrid="0" snapToObjects="1">
      <p:cViewPr>
        <p:scale>
          <a:sx n="65" d="100"/>
          <a:sy n="65" d="100"/>
        </p:scale>
        <p:origin x="-2584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248149170817"/>
          <c:y val="0.05"/>
          <c:w val="0.673393108221768"/>
          <c:h val="0.8996461614173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1F497D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8064A2">
                  <a:lumMod val="75000"/>
                </a:srgbClr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dPt>
            <c:idx val="4"/>
            <c:bubble3D val="0"/>
            <c:spPr>
              <a:solidFill>
                <a:srgbClr val="008000"/>
              </a:solidFill>
            </c:spPr>
          </c:dPt>
          <c:dPt>
            <c:idx val="5"/>
            <c:bubble3D val="0"/>
            <c:spPr>
              <a:solidFill>
                <a:sysClr val="window" lastClr="FFFFFF">
                  <a:lumMod val="50000"/>
                </a:sysClr>
              </a:solidFill>
            </c:spPr>
          </c:dPt>
          <c:dLbls>
            <c:dLbl>
              <c:idx val="0"/>
              <c:layout>
                <c:manualLayout>
                  <c:x val="-0.124252723908343"/>
                  <c:y val="0.18713876776063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16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% </a:t>
                    </a:r>
                    <a:br>
                      <a:rPr lang="en-US" b="1" dirty="0" smtClean="0">
                        <a:solidFill>
                          <a:schemeClr val="bg1"/>
                        </a:solidFill>
                      </a:rPr>
                    </a:b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Oncology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620927445806021"/>
                  <c:y val="0.0118407942763956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16</a:t>
                    </a:r>
                    <a:r>
                      <a:rPr lang="en-US" b="1" smtClean="0">
                        <a:solidFill>
                          <a:schemeClr val="bg1"/>
                        </a:solidFill>
                      </a:rPr>
                      <a:t>% Endocrinology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3252570308138"/>
                  <c:y val="-0.21069729793199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16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%</a:t>
                    </a:r>
                    <a:br>
                      <a:rPr lang="en-US" b="1" dirty="0" smtClean="0">
                        <a:solidFill>
                          <a:schemeClr val="bg1"/>
                        </a:solidFill>
                      </a:rPr>
                    </a:b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 Neurology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9452906010537"/>
                  <c:y val="-0.196326052748341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17</a:t>
                    </a:r>
                    <a:r>
                      <a:rPr lang="en-US" b="1" smtClean="0">
                        <a:solidFill>
                          <a:schemeClr val="bg1"/>
                        </a:solidFill>
                      </a:rPr>
                      <a:t>% Dermatology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5384887735994"/>
                  <c:y val="-0.042725024133339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17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%</a:t>
                    </a:r>
                  </a:p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Rheumatology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46313230681226"/>
                  <c:y val="0.19783255678055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18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%</a:t>
                    </a:r>
                  </a:p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Nephrology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Oncology</c:v>
                </c:pt>
                <c:pt idx="1">
                  <c:v>Endocrinology</c:v>
                </c:pt>
                <c:pt idx="2">
                  <c:v>Neurology</c:v>
                </c:pt>
                <c:pt idx="3">
                  <c:v>Dermatology</c:v>
                </c:pt>
                <c:pt idx="4">
                  <c:v>Rheumatology</c:v>
                </c:pt>
                <c:pt idx="5">
                  <c:v>Nephrology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0.16</c:v>
                </c:pt>
                <c:pt idx="1">
                  <c:v>0.16</c:v>
                </c:pt>
                <c:pt idx="2">
                  <c:v>0.16</c:v>
                </c:pt>
                <c:pt idx="3">
                  <c:v>0.17</c:v>
                </c:pt>
                <c:pt idx="4">
                  <c:v>0.17</c:v>
                </c:pt>
                <c:pt idx="5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714730971129"/>
          <c:y val="0.232634842519685"/>
          <c:w val="0.47688876958562"/>
          <c:h val="0.81314722023383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8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40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40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0.53</c:v>
                </c:pt>
                <c:pt idx="1">
                  <c:v>0.32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65268372703412"/>
          <c:y val="0.0"/>
          <c:w val="0.627796423884515"/>
          <c:h val="0.179699752063864"/>
        </c:manualLayout>
      </c:layout>
      <c:overlay val="0"/>
      <c:txPr>
        <a:bodyPr/>
        <a:lstStyle/>
        <a:p>
          <a:pPr>
            <a:defRPr sz="2000" baseline="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solidFill>
            <a:schemeClr val="tx1">
              <a:lumMod val="65000"/>
              <a:lumOff val="35000"/>
            </a:schemeClr>
          </a:solidFill>
          <a:latin typeface="Museo Sans 50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0.0016025641025641"/>
                  <c:y val="0.163842251304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Structurally identical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-0.000236851403189986"/>
                  <c:y val="0.1064492997463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360324550777307"/>
                  <c:y val="-0.0027145604150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7116898849189E-5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Structurally identical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294664"/>
        <c:axId val="-2135291688"/>
      </c:barChart>
      <c:catAx>
        <c:axId val="-2135294664"/>
        <c:scaling>
          <c:orientation val="minMax"/>
        </c:scaling>
        <c:delete val="1"/>
        <c:axPos val="b"/>
        <c:majorTickMark val="out"/>
        <c:minorTickMark val="none"/>
        <c:tickLblPos val="nextTo"/>
        <c:crossAx val="-2135291688"/>
        <c:crosses val="autoZero"/>
        <c:auto val="1"/>
        <c:lblAlgn val="ctr"/>
        <c:lblOffset val="100"/>
        <c:noMultiLvlLbl val="0"/>
      </c:catAx>
      <c:valAx>
        <c:axId val="-2135291688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35294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714730971129"/>
          <c:y val="0.232634842519685"/>
          <c:w val="0.47688876958562"/>
          <c:h val="0.81314722023383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8000"/>
              </a:solidFill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401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401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>
                <a:noFill/>
                <a:ln w="25414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1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0.61</c:v>
                </c:pt>
                <c:pt idx="1">
                  <c:v>0.31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14">
          <a:noFill/>
        </a:ln>
      </c:spPr>
    </c:plotArea>
    <c:legend>
      <c:legendPos val="t"/>
      <c:layout>
        <c:manualLayout>
          <c:xMode val="edge"/>
          <c:yMode val="edge"/>
          <c:x val="0.186101706036745"/>
          <c:y val="0.06875"/>
          <c:w val="0.627796423884515"/>
          <c:h val="0.179699803149606"/>
        </c:manualLayout>
      </c:layout>
      <c:overlay val="0"/>
      <c:txPr>
        <a:bodyPr/>
        <a:lstStyle/>
        <a:p>
          <a:pPr>
            <a:defRPr sz="2001" baseline="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solidFill>
            <a:schemeClr val="tx1">
              <a:lumMod val="65000"/>
              <a:lumOff val="35000"/>
            </a:schemeClr>
          </a:solidFill>
          <a:latin typeface="Museo Sans 50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2773238250879"/>
          <c:y val="0.0980092227174281"/>
          <c:w val="0.762600901302431"/>
          <c:h val="0.6008227016654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08000"/>
              </a:solidFill>
              <a:effectLst/>
            </c:spPr>
          </c:dPt>
          <c:dPt>
            <c:idx val="1"/>
            <c:bubble3D val="0"/>
            <c:spPr>
              <a:solidFill>
                <a:srgbClr val="FF6600"/>
              </a:solidFill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effectLst/>
            </c:spPr>
          </c:dPt>
          <c:dPt>
            <c:idx val="3"/>
            <c:bubble3D val="0"/>
            <c:spPr>
              <a:solidFill>
                <a:srgbClr val="FFFF00"/>
              </a:solidFill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400">
                      <a:solidFill>
                        <a:srgbClr val="918F90"/>
                      </a:solidFill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400">
                      <a:solidFill>
                        <a:srgbClr val="918F90"/>
                      </a:solidFill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Brand and Generic</c:v>
                </c:pt>
                <c:pt idx="1">
                  <c:v>Brand Only</c:v>
                </c:pt>
                <c:pt idx="2">
                  <c:v>Generic Only</c:v>
                </c:pt>
                <c:pt idx="3">
                  <c:v>Varies by Medicine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0.32</c:v>
                </c:pt>
                <c:pt idx="1">
                  <c:v>0.3</c:v>
                </c:pt>
                <c:pt idx="2">
                  <c:v>0.24</c:v>
                </c:pt>
                <c:pt idx="3">
                  <c:v>0.14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123774327737335"/>
          <c:y val="0.775340135988067"/>
          <c:w val="0.791320011885307"/>
          <c:h val="0.199025446163294"/>
        </c:manualLayout>
      </c:layout>
      <c:overlay val="0"/>
      <c:txPr>
        <a:bodyPr/>
        <a:lstStyle/>
        <a:p>
          <a:pPr>
            <a:defRPr sz="1400">
              <a:solidFill>
                <a:srgbClr val="FFFFFF"/>
              </a:solidFill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898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Non-proprietary / generic name</c:v>
                </c:pt>
                <c:pt idx="1">
                  <c:v>Product name</c:v>
                </c:pt>
                <c:pt idx="2">
                  <c:v>Both brand name and non-proprietary name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0.17</c:v>
                </c:pt>
                <c:pt idx="1">
                  <c:v>0.29</c:v>
                </c:pt>
                <c:pt idx="2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006520"/>
        <c:axId val="-2135003192"/>
      </c:barChart>
      <c:catAx>
        <c:axId val="-2135006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-2135003192"/>
        <c:crosses val="autoZero"/>
        <c:auto val="1"/>
        <c:lblAlgn val="ctr"/>
        <c:lblOffset val="100"/>
        <c:noMultiLvlLbl val="0"/>
      </c:catAx>
      <c:valAx>
        <c:axId val="-21350031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noFill/>
          </a:ln>
        </c:spPr>
        <c:crossAx val="-21350065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rgbClr val="FFFFFF"/>
          </a:solidFill>
          <a:latin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3714730971129"/>
          <c:y val="0.167009842519685"/>
          <c:w val="0.524805446194226"/>
          <c:h val="0.7872081692913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rgbClr val="FFD3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40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4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0.33</c:v>
                </c:pt>
                <c:pt idx="2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  <c:txPr>
        <a:bodyPr/>
        <a:lstStyle/>
        <a:p>
          <a:pPr>
            <a:defRPr sz="1600" baseline="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solidFill>
            <a:schemeClr val="tx1">
              <a:lumMod val="65000"/>
              <a:lumOff val="35000"/>
            </a:schemeClr>
          </a:solidFill>
          <a:latin typeface="Museo Sans 500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0.13304</cdr:x>
      <cdr:y>0</cdr:y>
    </cdr:from>
    <cdr:to>
      <cdr:x>1</cdr:x>
      <cdr:y>0.10758</cdr:y>
    </cdr:to>
    <cdr:sp macro="" textlink="">
      <cdr:nvSpPr>
        <cdr:cNvPr id="2" name="Title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054315" y="-1143919"/>
          <a:ext cx="6870485" cy="500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 anchorCtr="0">
          <a:noAutofit/>
        </a:bodyPr>
        <a:lstStyle xmlns:a="http://schemas.openxmlformats.org/drawingml/2006/main">
          <a:lvl1pPr algn="ctr" defTabSz="457200" rtl="0" eaLnBrk="1" latinLnBrk="0" hangingPunct="1">
            <a:spcBef>
              <a:spcPct val="0"/>
            </a:spcBef>
            <a:buNone/>
            <a:defRPr sz="4400" kern="1200">
              <a:solidFill>
                <a:sysClr val="windowText" lastClr="000000"/>
              </a:solidFill>
              <a:latin typeface="Calibri"/>
            </a:defRPr>
          </a:lvl1pPr>
        </a:lstStyle>
        <a:p xmlns:a="http://schemas.openxmlformats.org/drawingml/2006/main">
          <a:pPr algn="r"/>
          <a:endParaRPr lang="en-US" sz="1000" i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6787F-2696-1344-9CAF-03F02344778E}" type="datetimeFigureOut">
              <a:rPr lang="en-US" smtClean="0"/>
              <a:pPr/>
              <a:t>4/7/14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3B4C5-D3F1-1145-AB95-3898B46DE2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5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Prioritizing Patient Safety</a:t>
            </a:r>
          </a:p>
          <a:p>
            <a:r>
              <a:rPr lang="en-US" dirty="0"/>
              <a:t>In contrast to most medicines that are chemically synthesized and have structures that are known, biologics are complex</a:t>
            </a:r>
          </a:p>
          <a:p>
            <a:r>
              <a:rPr lang="en-US" dirty="0"/>
              <a:t>compounds made from living cells and have highly complex structures that are not easily understood, characterized or</a:t>
            </a:r>
          </a:p>
          <a:p>
            <a:r>
              <a:rPr lang="en-US" dirty="0"/>
              <a:t>replicated. That is why the attempts to replicate </a:t>
            </a:r>
            <a:r>
              <a:rPr lang="en-US" dirty="0" smtClean="0"/>
              <a:t>biologics </a:t>
            </a:r>
            <a:r>
              <a:rPr lang="en-US" dirty="0"/>
              <a:t>are called biosimilar and not generics. Biosimilars are “similar to”</a:t>
            </a:r>
          </a:p>
          <a:p>
            <a:r>
              <a:rPr lang="en-US" dirty="0"/>
              <a:t>but not exact copies of biologics and small differences can have unexpected or harmful clinical outcomes for patients. While</a:t>
            </a:r>
          </a:p>
          <a:p>
            <a:r>
              <a:rPr lang="en-US" dirty="0"/>
              <a:t>the ultimate goal is to find a balance between producing economical medicines and respecting the drug-discovery process,</a:t>
            </a:r>
          </a:p>
          <a:p>
            <a:r>
              <a:rPr lang="en-US" dirty="0"/>
              <a:t>patient safety should be paramount.</a:t>
            </a:r>
          </a:p>
          <a:p>
            <a:r>
              <a:rPr lang="en-US" dirty="0"/>
              <a:t>Leveraging What We Know</a:t>
            </a:r>
          </a:p>
          <a:p>
            <a:r>
              <a:rPr lang="en-US" dirty="0"/>
              <a:t>The European Union began to establish the first formal regulatory pathway for biosimilars in 2003, and that process can</a:t>
            </a:r>
          </a:p>
          <a:p>
            <a:r>
              <a:rPr lang="en-US" dirty="0"/>
              <a:t>serve as a baseline model for the U.S. to improve on. By pioneering in this regulatory area for the last 8 years, the E.U.</a:t>
            </a:r>
          </a:p>
          <a:p>
            <a:r>
              <a:rPr lang="en-US" dirty="0"/>
              <a:t>has gathered much data which can, at a minimum, help inform our own policy makers. We should take advantage of the</a:t>
            </a:r>
          </a:p>
          <a:p>
            <a:r>
              <a:rPr lang="en-US" dirty="0"/>
              <a:t>opportunity to learn from their experiences, both positive and negative.</a:t>
            </a:r>
          </a:p>
          <a:p>
            <a:r>
              <a:rPr lang="sk-SK" dirty="0"/>
              <a:t>Promoting Pharmacovigilance</a:t>
            </a:r>
          </a:p>
          <a:p>
            <a:r>
              <a:rPr lang="en-US" dirty="0"/>
              <a:t>Pharmacovigilance is the surveillance of a drug’s performance, particularly of adverse reactions, after it has been released</a:t>
            </a:r>
          </a:p>
          <a:p>
            <a:r>
              <a:rPr lang="en-US" dirty="0"/>
              <a:t>for marketing. Because biosimilars could be approved on less data than other medicines, pharmacovigilance is extra</a:t>
            </a:r>
          </a:p>
          <a:p>
            <a:r>
              <a:rPr lang="en-US" dirty="0"/>
              <a:t>important. Before biosimilars are introduced into the U.S. market, a robust traceability system (including distinctive labels,</a:t>
            </a:r>
          </a:p>
          <a:p>
            <a:r>
              <a:rPr lang="en-US" dirty="0"/>
              <a:t>product tracking codes, and a way to report adverse events) must be in place to ensure accurate surveillance.</a:t>
            </a:r>
          </a:p>
          <a:p>
            <a:r>
              <a:rPr lang="en-US" dirty="0"/>
              <a:t>Keeping Doctors Relevant</a:t>
            </a:r>
          </a:p>
          <a:p>
            <a:r>
              <a:rPr lang="en-US" dirty="0"/>
              <a:t>Doctors and patients should be able to carefully choose the best course of treatment rather than have legislators and regulators</a:t>
            </a:r>
          </a:p>
          <a:p>
            <a:r>
              <a:rPr lang="en-US" dirty="0"/>
              <a:t>decide for them. The path the government decides to pursue in approving biosimilars should reinforce this principle.</a:t>
            </a:r>
            <a:endParaRPr lang="en-US" dirty="0" smtClean="0"/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14157"/>
            <a:r>
              <a:rPr lang="en-US" dirty="0" smtClean="0">
                <a:latin typeface="Arial" charset="0"/>
              </a:rPr>
              <a:t>Amgen Corporate Template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157"/>
            <a:fld id="{8BF7DA95-8B69-4CB5-9A08-F9CC1A0053C6}" type="slidenum">
              <a:rPr lang="en-US" smtClean="0">
                <a:latin typeface="Arial" charset="0"/>
              </a:rPr>
              <a:pPr defTabSz="914157"/>
              <a:t>4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61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700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329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783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352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8365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248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743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975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99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53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793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818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528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466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Drug Information Association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www.diahome.org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082851-DA52-E14F-9E6C-23C148112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7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Drug Information Association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www.diahome.org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082851-DA52-E14F-9E6C-23C148112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99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Drug Information Association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www.diahome.org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082851-DA52-E14F-9E6C-23C148112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82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Drug Information Association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www.diahome.org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082851-DA52-E14F-9E6C-23C148112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25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59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50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75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35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32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2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2C6A96"/>
            </a:gs>
            <a:gs pos="100000">
              <a:srgbClr val="0000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31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700" i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2C6A96"/>
            </a:gs>
            <a:gs pos="100000">
              <a:srgbClr val="0000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43BC2-C649-504C-A139-43467E8D25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0490-4E74-C945-8B4D-09E9399E9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76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700" i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microsoft.com/office/2007/relationships/hdphoto" Target="../media/hdphoto1.wdp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-bw.jpg"/>
          <p:cNvPicPr>
            <a:picLocks noChangeAspect="1"/>
          </p:cNvPicPr>
          <p:nvPr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97" y="2674182"/>
            <a:ext cx="8566332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Distinguishable INNs: A Global Solution</a:t>
            </a:r>
            <a:endParaRPr lang="en-US" sz="3200" b="1" i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97" y="4337538"/>
            <a:ext cx="8192803" cy="2159515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Richard </a:t>
            </a:r>
            <a:r>
              <a:rPr lang="en-US" sz="2000" dirty="0" err="1" smtClean="0">
                <a:solidFill>
                  <a:schemeClr val="bg1"/>
                </a:solidFill>
              </a:rPr>
              <a:t>Dolinar</a:t>
            </a:r>
            <a:r>
              <a:rPr lang="en-US" sz="2000" dirty="0" smtClean="0">
                <a:solidFill>
                  <a:schemeClr val="bg1"/>
                </a:solidFill>
              </a:rPr>
              <a:t>, MD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Chairman, Alliance for Safe Biologic Medicines</a:t>
            </a:r>
            <a:endParaRPr lang="en-US" sz="2000" i="1" dirty="0">
              <a:solidFill>
                <a:schemeClr val="bg1"/>
              </a:solidFill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Presented at the 58</a:t>
            </a:r>
            <a:r>
              <a:rPr lang="en-US" sz="2000" baseline="30000" dirty="0" smtClean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Consultation on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International Nonproprietary Names </a:t>
            </a:r>
            <a:r>
              <a:rPr lang="en-US" sz="2000" dirty="0" smtClean="0">
                <a:solidFill>
                  <a:schemeClr val="bg1"/>
                </a:solidFill>
              </a:rPr>
              <a:t>for </a:t>
            </a:r>
            <a:r>
              <a:rPr lang="en-US" sz="2000" dirty="0">
                <a:solidFill>
                  <a:schemeClr val="bg1"/>
                </a:solidFill>
              </a:rPr>
              <a:t>Pharmaceutical </a:t>
            </a:r>
            <a:r>
              <a:rPr lang="en-US" sz="2000" dirty="0" smtClean="0">
                <a:solidFill>
                  <a:schemeClr val="bg1"/>
                </a:solidFill>
              </a:rPr>
              <a:t>Substances 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Geneva, Switzerland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April 8, 2014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SafeBiologics_Logo_whiteletter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97" y="362672"/>
            <a:ext cx="3006677" cy="8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3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987A5A-C0E6-B340-9A17-0D5F34BB69AC}" type="slidenum">
              <a:rPr lang="en-US" sz="1000">
                <a:latin typeface="Calibri" charset="0"/>
              </a:rPr>
              <a:pPr eaLnBrk="1" hangingPunct="1"/>
              <a:t>10</a:t>
            </a:fld>
            <a:endParaRPr lang="en-US" sz="1000" dirty="0">
              <a:latin typeface="Calibri" charset="0"/>
            </a:endParaRPr>
          </a:p>
        </p:txBody>
      </p:sp>
      <p:graphicFrame>
        <p:nvGraphicFramePr>
          <p:cNvPr id="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635067"/>
              </p:ext>
            </p:extLst>
          </p:nvPr>
        </p:nvGraphicFramePr>
        <p:xfrm>
          <a:off x="3694113" y="2416175"/>
          <a:ext cx="6100762" cy="3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4" name="Title 1"/>
          <p:cNvSpPr txBox="1">
            <a:spLocks/>
          </p:cNvSpPr>
          <p:nvPr/>
        </p:nvSpPr>
        <p:spPr bwMode="auto">
          <a:xfrm>
            <a:off x="387350" y="286080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 dirty="0">
                <a:solidFill>
                  <a:srgbClr val="FFFFFF"/>
                </a:solidFill>
                <a:latin typeface="Calibri" charset="0"/>
              </a:rPr>
              <a:t>European Prescriber Survey</a:t>
            </a:r>
          </a:p>
          <a:p>
            <a:pPr eaLnBrk="1" hangingPunct="1"/>
            <a:r>
              <a:rPr lang="en-US" sz="2800" i="1" dirty="0" smtClean="0">
                <a:solidFill>
                  <a:srgbClr val="FFFFFF"/>
                </a:solidFill>
                <a:latin typeface="Calibri" charset="0"/>
              </a:rPr>
              <a:t>Same Non</a:t>
            </a:r>
            <a:r>
              <a:rPr lang="en-US" sz="2800" i="1" dirty="0">
                <a:solidFill>
                  <a:srgbClr val="FFFFFF"/>
                </a:solidFill>
                <a:latin typeface="Calibri" charset="0"/>
              </a:rPr>
              <a:t>-proprietary </a:t>
            </a:r>
            <a:r>
              <a:rPr lang="en-US" sz="2800" i="1" dirty="0" smtClean="0">
                <a:solidFill>
                  <a:srgbClr val="FFFFFF"/>
                </a:solidFill>
                <a:latin typeface="Calibri" charset="0"/>
              </a:rPr>
              <a:t>Name  </a:t>
            </a:r>
            <a:r>
              <a:rPr lang="en-US" sz="2800" i="1" dirty="0">
                <a:solidFill>
                  <a:srgbClr val="FFFFFF"/>
                </a:solidFill>
                <a:latin typeface="Calibri" charset="0"/>
              </a:rPr>
              <a:t>=</a:t>
            </a:r>
            <a:r>
              <a:rPr lang="en-US" sz="2800" i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800" i="1" dirty="0">
                <a:solidFill>
                  <a:srgbClr val="FFFFFF"/>
                </a:solidFill>
                <a:latin typeface="Calibri" charset="0"/>
              </a:rPr>
              <a:t>Structurally Identical?</a:t>
            </a:r>
          </a:p>
        </p:txBody>
      </p:sp>
      <p:sp>
        <p:nvSpPr>
          <p:cNvPr id="46085" name="TextBox 9"/>
          <p:cNvSpPr txBox="1">
            <a:spLocks noChangeArrowheads="1"/>
          </p:cNvSpPr>
          <p:nvPr/>
        </p:nvSpPr>
        <p:spPr bwMode="auto">
          <a:xfrm>
            <a:off x="387350" y="1217613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>
                <a:solidFill>
                  <a:srgbClr val="FFFFFF"/>
                </a:solidFill>
                <a:latin typeface="Calibri" charset="0"/>
              </a:rPr>
              <a:t>“If two medicines have the same non-proprietary scientific name, does this suggest to you or imply that the medicines are structurally identical?” (N=470)</a:t>
            </a:r>
          </a:p>
        </p:txBody>
      </p:sp>
      <p:sp>
        <p:nvSpPr>
          <p:cNvPr id="6" name="Rectangle 5"/>
          <p:cNvSpPr/>
          <p:nvPr/>
        </p:nvSpPr>
        <p:spPr>
          <a:xfrm>
            <a:off x="538384" y="2416175"/>
            <a:ext cx="3382741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53% of respondents mistakenly believe biosimilars with identical non-proprietary name as its reference biologic is structurally identical to that reference biologic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  <a:endParaRPr lang="en-US" sz="2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1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49483" y="395699"/>
            <a:ext cx="87945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cs typeface="Calibri"/>
              </a:rPr>
              <a:t>This is Consistent With ASBM’s findings in its 2012 </a:t>
            </a:r>
            <a:br>
              <a:rPr lang="en-US" sz="2800" i="1" dirty="0" smtClean="0">
                <a:solidFill>
                  <a:schemeClr val="bg1"/>
                </a:solidFill>
                <a:cs typeface="Calibri"/>
              </a:rPr>
            </a:br>
            <a:r>
              <a:rPr lang="en-US" sz="2800" i="1" dirty="0" smtClean="0">
                <a:solidFill>
                  <a:schemeClr val="bg1"/>
                </a:solidFill>
                <a:cs typeface="Calibri"/>
              </a:rPr>
              <a:t>Survey of U.S. Physicians: </a:t>
            </a:r>
            <a:br>
              <a:rPr lang="en-US" sz="2800" i="1" dirty="0" smtClean="0">
                <a:solidFill>
                  <a:schemeClr val="bg1"/>
                </a:solidFill>
                <a:cs typeface="Calibri"/>
              </a:rPr>
            </a:br>
            <a:r>
              <a:rPr lang="en-US" sz="2800" i="1" dirty="0" smtClean="0">
                <a:solidFill>
                  <a:schemeClr val="bg1"/>
                </a:solidFill>
                <a:cs typeface="Calibri"/>
              </a:rPr>
              <a:t>				</a:t>
            </a:r>
            <a:endParaRPr lang="en-US" sz="2000" i="1" dirty="0">
              <a:solidFill>
                <a:schemeClr val="bg1"/>
              </a:solidFill>
              <a:cs typeface="Calibri"/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076712"/>
              </p:ext>
            </p:extLst>
          </p:nvPr>
        </p:nvGraphicFramePr>
        <p:xfrm>
          <a:off x="457199" y="2100114"/>
          <a:ext cx="8315569" cy="408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1457162" y="5659494"/>
            <a:ext cx="5935579" cy="14247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7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FFFF"/>
                </a:solidFill>
              </a:rPr>
              <a:t>Source: ISR Survey of  376 U.S. Prescribers, August 2012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3422" y="1615566"/>
            <a:ext cx="4091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cs typeface="Calibri"/>
              </a:rPr>
              <a:t>Identical Naming = Structurally Identical?</a:t>
            </a:r>
          </a:p>
        </p:txBody>
      </p:sp>
    </p:spTree>
    <p:extLst>
      <p:ext uri="{BB962C8B-B14F-4D97-AF65-F5344CB8AC3E}">
        <p14:creationId xmlns:p14="http://schemas.microsoft.com/office/powerpoint/2010/main" val="127180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E49742-CAC5-E64E-904C-189FEFCF97E7}" type="slidenum">
              <a:rPr lang="en-US" sz="1000">
                <a:latin typeface="Calibri" charset="0"/>
              </a:rPr>
              <a:pPr eaLnBrk="1" hangingPunct="1"/>
              <a:t>12</a:t>
            </a:fld>
            <a:endParaRPr lang="en-US" sz="1000" dirty="0">
              <a:latin typeface="Calibri" charset="0"/>
            </a:endParaRPr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847761"/>
              </p:ext>
            </p:extLst>
          </p:nvPr>
        </p:nvGraphicFramePr>
        <p:xfrm>
          <a:off x="3667125" y="22923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8" name="Title 1"/>
          <p:cNvSpPr txBox="1">
            <a:spLocks/>
          </p:cNvSpPr>
          <p:nvPr/>
        </p:nvSpPr>
        <p:spPr bwMode="auto">
          <a:xfrm>
            <a:off x="509588" y="272712"/>
            <a:ext cx="8177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 dirty="0" smtClean="0">
                <a:solidFill>
                  <a:srgbClr val="FFFFFF"/>
                </a:solidFill>
                <a:latin typeface="Calibri" charset="0"/>
              </a:rPr>
              <a:t>European Prescriber Survey</a:t>
            </a:r>
          </a:p>
          <a:p>
            <a:pPr eaLnBrk="1" hangingPunct="1"/>
            <a:r>
              <a:rPr lang="en-US" sz="2800" i="1" dirty="0" smtClean="0">
                <a:solidFill>
                  <a:srgbClr val="FFFFFF"/>
                </a:solidFill>
                <a:latin typeface="Calibri" charset="0"/>
              </a:rPr>
              <a:t>Same Non</a:t>
            </a:r>
            <a:r>
              <a:rPr lang="en-US" sz="2800" i="1" dirty="0">
                <a:solidFill>
                  <a:srgbClr val="FFFFFF"/>
                </a:solidFill>
                <a:latin typeface="Calibri" charset="0"/>
              </a:rPr>
              <a:t>-proprietary </a:t>
            </a:r>
            <a:r>
              <a:rPr lang="en-US" sz="2800" i="1" dirty="0" smtClean="0">
                <a:solidFill>
                  <a:srgbClr val="FFFFFF"/>
                </a:solidFill>
                <a:latin typeface="Calibri" charset="0"/>
              </a:rPr>
              <a:t>name = Same Indications? </a:t>
            </a:r>
            <a:endParaRPr lang="en-US" sz="2800" i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7109" name="TextBox 7"/>
          <p:cNvSpPr txBox="1">
            <a:spLocks noChangeArrowheads="1"/>
          </p:cNvSpPr>
          <p:nvPr/>
        </p:nvSpPr>
        <p:spPr bwMode="auto">
          <a:xfrm>
            <a:off x="509588" y="1343025"/>
            <a:ext cx="8326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>
                <a:solidFill>
                  <a:srgbClr val="FFFFFF"/>
                </a:solidFill>
                <a:latin typeface="Calibri" charset="0"/>
              </a:rPr>
              <a:t>“If two medicines have the same non-proprietary scientific name, does this suggest to you or imply that the medicines are approved for the same indications?” (N=470)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384" y="2416175"/>
            <a:ext cx="3382741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61% of respondents believe </a:t>
            </a:r>
            <a:r>
              <a:rPr lang="en-US" sz="2200" dirty="0" err="1" smtClean="0">
                <a:solidFill>
                  <a:srgbClr val="FFFFFF"/>
                </a:solidFill>
              </a:rPr>
              <a:t>biosimilars</a:t>
            </a:r>
            <a:r>
              <a:rPr lang="en-US" sz="2200" dirty="0" smtClean="0">
                <a:solidFill>
                  <a:srgbClr val="FFFFFF"/>
                </a:solidFill>
              </a:rPr>
              <a:t> with an identical non-proprietary name as its reference biologic is approved for the same indications, which may not be the case.</a:t>
            </a:r>
          </a:p>
          <a:p>
            <a:pPr>
              <a:spcBef>
                <a:spcPts val="1800"/>
              </a:spcBef>
            </a:pP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2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A61AC2-F152-FB45-AAEC-130815F3BF68}" type="slidenum">
              <a:rPr lang="en-US" sz="1000">
                <a:solidFill>
                  <a:srgbClr val="1F497D"/>
                </a:solidFill>
                <a:latin typeface="Calibri" charset="0"/>
              </a:rPr>
              <a:pPr eaLnBrk="1" hangingPunct="1"/>
              <a:t>13</a:t>
            </a:fld>
            <a:endParaRPr lang="en-US" sz="1000" dirty="0">
              <a:solidFill>
                <a:srgbClr val="1F497D"/>
              </a:solidFill>
              <a:latin typeface="Calibri" charset="0"/>
            </a:endParaRPr>
          </a:p>
        </p:txBody>
      </p:sp>
      <p:sp>
        <p:nvSpPr>
          <p:cNvPr id="49156" name="Title 1"/>
          <p:cNvSpPr txBox="1">
            <a:spLocks/>
          </p:cNvSpPr>
          <p:nvPr/>
        </p:nvSpPr>
        <p:spPr bwMode="auto">
          <a:xfrm>
            <a:off x="360363" y="255336"/>
            <a:ext cx="8178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 dirty="0">
                <a:solidFill>
                  <a:srgbClr val="FFFFFF"/>
                </a:solidFill>
                <a:latin typeface="Calibri" charset="0"/>
              </a:rPr>
              <a:t>European Prescriber Survey</a:t>
            </a:r>
          </a:p>
          <a:p>
            <a:pPr eaLnBrk="1" hangingPunct="1"/>
            <a:r>
              <a:rPr lang="en-US" sz="2800" i="1" dirty="0" smtClean="0">
                <a:solidFill>
                  <a:schemeClr val="bg1"/>
                </a:solidFill>
                <a:latin typeface="Calibri" charset="0"/>
              </a:rPr>
              <a:t>Identifying Biologic Medicines in Patient Record</a:t>
            </a:r>
            <a:endParaRPr lang="en-US" sz="2800" i="1" dirty="0">
              <a:solidFill>
                <a:schemeClr val="bg1"/>
              </a:solidFill>
              <a:latin typeface="Calibri" charset="0"/>
            </a:endParaRP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58023752"/>
              </p:ext>
            </p:extLst>
          </p:nvPr>
        </p:nvGraphicFramePr>
        <p:xfrm>
          <a:off x="4648200" y="1359089"/>
          <a:ext cx="4038600" cy="5126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60363" y="1574012"/>
            <a:ext cx="3763741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Only 32% of respondents use brand name and  </a:t>
            </a:r>
            <a:r>
              <a:rPr lang="en-US" sz="2200" dirty="0">
                <a:solidFill>
                  <a:srgbClr val="FFFFFF"/>
                </a:solidFill>
              </a:rPr>
              <a:t>non-proprietary name (INN) </a:t>
            </a:r>
            <a:r>
              <a:rPr lang="en-US" sz="2200" dirty="0" smtClean="0">
                <a:solidFill>
                  <a:srgbClr val="FFFFFF"/>
                </a:solidFill>
              </a:rPr>
              <a:t>to </a:t>
            </a:r>
            <a:r>
              <a:rPr lang="en-US" sz="2200" b="1" dirty="0" smtClean="0">
                <a:solidFill>
                  <a:srgbClr val="FFFFFF"/>
                </a:solidFill>
              </a:rPr>
              <a:t>identify the exact biologic </a:t>
            </a:r>
            <a:r>
              <a:rPr lang="en-US" sz="2200" dirty="0" smtClean="0">
                <a:solidFill>
                  <a:srgbClr val="FFFFFF"/>
                </a:solidFill>
              </a:rPr>
              <a:t>being prescribed.</a:t>
            </a:r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sz="2200" b="1" u="sng" dirty="0" smtClean="0">
                <a:solidFill>
                  <a:srgbClr val="FFFFFF"/>
                </a:solidFill>
              </a:rPr>
              <a:t>24% use INN only</a:t>
            </a:r>
            <a:r>
              <a:rPr lang="en-US" sz="2200" dirty="0" smtClean="0">
                <a:solidFill>
                  <a:srgbClr val="FFFFFF"/>
                </a:solidFill>
              </a:rPr>
              <a:t>, which could result in patients receiving the wrong medicine.</a:t>
            </a:r>
          </a:p>
          <a:p>
            <a:pPr>
              <a:spcBef>
                <a:spcPts val="1800"/>
              </a:spcBef>
            </a:pP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9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5000"/>
          </a:blip>
          <a:stretch>
            <a:fillRect/>
          </a:stretch>
        </p:blipFill>
        <p:spPr>
          <a:xfrm>
            <a:off x="0" y="1520848"/>
            <a:ext cx="9144000" cy="5381927"/>
          </a:xfrm>
          <a:prstGeom prst="rect">
            <a:avLst/>
          </a:prstGeom>
        </p:spPr>
      </p:pic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A61AC2-F152-FB45-AAEC-130815F3BF68}" type="slidenum">
              <a:rPr lang="en-US" sz="1000">
                <a:solidFill>
                  <a:srgbClr val="1F497D"/>
                </a:solidFill>
                <a:latin typeface="Calibri" charset="0"/>
              </a:rPr>
              <a:pPr eaLnBrk="1" hangingPunct="1"/>
              <a:t>14</a:t>
            </a:fld>
            <a:endParaRPr lang="en-US" sz="1000" dirty="0">
              <a:solidFill>
                <a:srgbClr val="1F497D"/>
              </a:solidFill>
              <a:latin typeface="Calibri" charset="0"/>
            </a:endParaRPr>
          </a:p>
        </p:txBody>
      </p:sp>
      <p:sp>
        <p:nvSpPr>
          <p:cNvPr id="49156" name="Title 1"/>
          <p:cNvSpPr txBox="1">
            <a:spLocks/>
          </p:cNvSpPr>
          <p:nvPr/>
        </p:nvSpPr>
        <p:spPr bwMode="auto">
          <a:xfrm>
            <a:off x="360363" y="255336"/>
            <a:ext cx="8178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 dirty="0" smtClean="0">
                <a:solidFill>
                  <a:srgbClr val="FFFFFF"/>
                </a:solidFill>
                <a:latin typeface="Calibri" charset="0"/>
              </a:rPr>
              <a:t>Prescribing by INN: </a:t>
            </a:r>
            <a:br>
              <a:rPr lang="en-US" sz="2800" i="1" dirty="0" smtClean="0">
                <a:solidFill>
                  <a:srgbClr val="FFFFFF"/>
                </a:solidFill>
                <a:latin typeface="Calibri" charset="0"/>
              </a:rPr>
            </a:br>
            <a:r>
              <a:rPr lang="en-US" sz="2800" i="1" dirty="0" smtClean="0">
                <a:solidFill>
                  <a:srgbClr val="FFFFFF"/>
                </a:solidFill>
                <a:latin typeface="Calibri" charset="0"/>
              </a:rPr>
              <a:t>Encouraged, even Required in Much of the</a:t>
            </a:r>
            <a:r>
              <a:rPr lang="en-US" sz="2800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800" i="1" dirty="0" smtClean="0">
                <a:solidFill>
                  <a:srgbClr val="FFFFFF"/>
                </a:solidFill>
                <a:latin typeface="Calibri" charset="0"/>
              </a:rPr>
              <a:t>World</a:t>
            </a:r>
            <a:endParaRPr lang="en-US" sz="2800" i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19511"/>
            <a:ext cx="540304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18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REQUIRED by NRAs in China, Colombia, Latvia.</a:t>
            </a:r>
          </a:p>
          <a:p>
            <a:pPr marL="800100" lvl="1" indent="-342900">
              <a:spcBef>
                <a:spcPts val="18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ENCOURAGED by NRAs in India, Netherlands.</a:t>
            </a:r>
          </a:p>
          <a:p>
            <a:pPr marL="800100" lvl="1" indent="-342900">
              <a:spcBef>
                <a:spcPts val="18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PROPOSED as requirement in Russia.</a:t>
            </a:r>
          </a:p>
          <a:p>
            <a:pPr marL="800100" lvl="1" indent="-342900">
              <a:spcBef>
                <a:spcPts val="18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In </a:t>
            </a:r>
            <a:r>
              <a:rPr lang="en-US" sz="2200" dirty="0" smtClean="0">
                <a:solidFill>
                  <a:srgbClr val="FFFFFF"/>
                </a:solidFill>
              </a:rPr>
              <a:t>many countries, it is at the DISCRETION of the prescriber whether to use INN or brand name.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5403044" y="1519511"/>
            <a:ext cx="3094072" cy="43766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98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A61AC2-F152-FB45-AAEC-130815F3BF68}" type="slidenum">
              <a:rPr lang="en-US" sz="1000">
                <a:solidFill>
                  <a:srgbClr val="1F497D"/>
                </a:solidFill>
                <a:latin typeface="Calibri" charset="0"/>
              </a:rPr>
              <a:pPr eaLnBrk="1" hangingPunct="1"/>
              <a:t>15</a:t>
            </a:fld>
            <a:endParaRPr lang="en-US" sz="1000" dirty="0">
              <a:solidFill>
                <a:srgbClr val="1F497D"/>
              </a:solidFill>
              <a:latin typeface="Calibri" charset="0"/>
            </a:endParaRPr>
          </a:p>
        </p:txBody>
      </p:sp>
      <p:sp>
        <p:nvSpPr>
          <p:cNvPr id="49156" name="Title 1"/>
          <p:cNvSpPr txBox="1">
            <a:spLocks/>
          </p:cNvSpPr>
          <p:nvPr/>
        </p:nvSpPr>
        <p:spPr bwMode="auto">
          <a:xfrm>
            <a:off x="360363" y="255336"/>
            <a:ext cx="8178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 dirty="0">
                <a:solidFill>
                  <a:srgbClr val="FFFFFF"/>
                </a:solidFill>
                <a:latin typeface="Calibri" charset="0"/>
              </a:rPr>
              <a:t>European Prescriber </a:t>
            </a:r>
            <a:r>
              <a:rPr lang="en-US" sz="2800" i="1" dirty="0" smtClean="0">
                <a:solidFill>
                  <a:srgbClr val="FFFFFF"/>
                </a:solidFill>
                <a:latin typeface="Calibri" charset="0"/>
              </a:rPr>
              <a:t>Survey: </a:t>
            </a:r>
            <a:r>
              <a:rPr lang="en-US" sz="2800" i="1" dirty="0" smtClean="0">
                <a:solidFill>
                  <a:schemeClr val="bg1"/>
                </a:solidFill>
                <a:latin typeface="Calibri" charset="0"/>
              </a:rPr>
              <a:t>Reporting Adverse Events</a:t>
            </a:r>
            <a:endParaRPr lang="en-US" sz="2800" i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009" y="1225405"/>
            <a:ext cx="858974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17% report </a:t>
            </a:r>
            <a:r>
              <a:rPr lang="en-US" sz="2200" b="1" u="sng" dirty="0" smtClean="0">
                <a:solidFill>
                  <a:srgbClr val="FFFFFF"/>
                </a:solidFill>
              </a:rPr>
              <a:t>only the INN</a:t>
            </a:r>
            <a:r>
              <a:rPr lang="en-US" sz="2200" dirty="0" smtClean="0">
                <a:solidFill>
                  <a:srgbClr val="FFFFFF"/>
                </a:solidFill>
              </a:rPr>
              <a:t>. </a:t>
            </a:r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Identical INN for two different medicines can result in pooling of adverse events, false attribution and other difficulties. </a:t>
            </a:r>
            <a:endParaRPr lang="en-US" sz="2200" dirty="0">
              <a:solidFill>
                <a:srgbClr val="FFFFFF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22820785"/>
              </p:ext>
            </p:extLst>
          </p:nvPr>
        </p:nvGraphicFramePr>
        <p:xfrm>
          <a:off x="457200" y="2467086"/>
          <a:ext cx="8229600" cy="3763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301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332009" y="238126"/>
            <a:ext cx="8526241" cy="7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800" i="1" kern="0" dirty="0" smtClean="0">
                <a:solidFill>
                  <a:schemeClr val="bg1"/>
                </a:solidFill>
                <a:latin typeface="+mj-lt"/>
                <a:cs typeface="+mj-cs"/>
              </a:rPr>
              <a:t>European Prescriber Survey: Batch Number Inclusion</a:t>
            </a:r>
            <a:endParaRPr lang="en-US" sz="2800" b="0" i="1" kern="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0D36C4-DDC0-4DFC-B65B-E5B28532E81B}" type="slidenum">
              <a:rPr lang="en-US" smtClean="0">
                <a:latin typeface="Arial" charset="0"/>
              </a:rPr>
              <a:pPr/>
              <a:t>16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009" y="1519779"/>
            <a:ext cx="36146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ts val="18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27% of prescribers </a:t>
            </a:r>
            <a:b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NEVER include.</a:t>
            </a:r>
          </a:p>
          <a:p>
            <a:pPr marL="342900" indent="-342900" defTabSz="457200">
              <a:spcBef>
                <a:spcPts val="18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33% only SOMETIMES include.</a:t>
            </a:r>
          </a:p>
          <a:p>
            <a:pPr marL="342900" indent="-342900" defTabSz="457200">
              <a:spcBef>
                <a:spcPts val="18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40% ALWAYS include.</a:t>
            </a:r>
            <a:endParaRPr lang="en-US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58030341"/>
              </p:ext>
            </p:extLst>
          </p:nvPr>
        </p:nvGraphicFramePr>
        <p:xfrm>
          <a:off x="3510951" y="2573406"/>
          <a:ext cx="6084498" cy="38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95992" y="1519779"/>
            <a:ext cx="3890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i="1" dirty="0">
                <a:solidFill>
                  <a:srgbClr val="FFFFFF"/>
                </a:solidFill>
                <a:latin typeface="Calibri" panose="020F0502020204030204" pitchFamily="34" charset="0"/>
              </a:rPr>
              <a:t>“How often do you include the batch number when reporting adverse events?” (</a:t>
            </a:r>
            <a:r>
              <a:rPr lang="en-US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N=470)</a:t>
            </a:r>
            <a:endParaRPr lang="en-US" i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16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332009" y="238126"/>
            <a:ext cx="8526241" cy="7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800" i="1" kern="0" dirty="0" smtClean="0">
                <a:solidFill>
                  <a:schemeClr val="bg1"/>
                </a:solidFill>
                <a:latin typeface="+mj-lt"/>
                <a:cs typeface="+mj-cs"/>
              </a:rPr>
              <a:t>A Global Solution to a Global Problem</a:t>
            </a:r>
            <a:endParaRPr lang="en-US" sz="2800" b="0" i="1" kern="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0D36C4-DDC0-4DFC-B65B-E5B28532E81B}" type="slidenum">
              <a:rPr lang="en-US" smtClean="0">
                <a:latin typeface="Arial" charset="0"/>
              </a:rPr>
              <a:pPr/>
              <a:t>17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081" y="1256795"/>
            <a:ext cx="8354719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Current “patchwork approach”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of each NRA developing its own system is not adequate.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The WHO’s proposal for a distinguishable INN via Biological Qualifier for </a:t>
            </a:r>
            <a:r>
              <a:rPr lang="en-US" sz="2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biosimilars</a:t>
            </a: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represents significant progress toward a naming system that will increase safety for all patients.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The time is right: there are relatively few approved </a:t>
            </a:r>
            <a:r>
              <a:rPr lang="en-US" sz="2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biosimilars</a:t>
            </a: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so far, and biologics comprise 40% of INN applications. The challenge will only grow over time.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NRAs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that have substantial regulatory experience with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scientifically sound approval standards for biologics should lead in the adoption of a global solution to </a:t>
            </a:r>
            <a:r>
              <a:rPr lang="en-US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pharmacovigilance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starting with product naming.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Our data shows that distinguishable INNs are important to the practicing physicians of Europe, and it is our hope that this will be useful in crafting a global standard that will improve safety for patients worldwide.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81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-bw.jpg"/>
          <p:cNvPicPr>
            <a:picLocks noChangeAspect="1"/>
          </p:cNvPicPr>
          <p:nvPr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SafeBiologics_Logo_whiteletter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072" y="2517833"/>
            <a:ext cx="6203424" cy="1816042"/>
          </a:xfrm>
          <a:prstGeom prst="rect">
            <a:avLst/>
          </a:prstGeom>
          <a:effectLst>
            <a:outerShdw blurRad="234950" dist="1905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57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obuilding.png"/>
          <p:cNvPicPr>
            <a:picLocks noChangeAspect="1"/>
          </p:cNvPicPr>
          <p:nvPr/>
        </p:nvPicPr>
        <p:blipFill rotWithShape="1"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6"/>
          <a:stretch/>
        </p:blipFill>
        <p:spPr>
          <a:xfrm>
            <a:off x="0" y="2366818"/>
            <a:ext cx="9144000" cy="44911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5C043-81C0-4B9B-898A-1AC32AFE95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46720"/>
            <a:ext cx="8835062" cy="1022126"/>
          </a:xfrm>
          <a:prstGeom prst="rect">
            <a:avLst/>
          </a:prstGeom>
        </p:spPr>
        <p:txBody>
          <a:bodyPr anchor="b"/>
          <a:lstStyle/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i="1" kern="0" dirty="0" smtClean="0">
                <a:solidFill>
                  <a:srgbClr val="FFFFFF"/>
                </a:solidFill>
                <a:ea typeface="ＭＳ Ｐゴシック" pitchFamily="34" charset="-128"/>
              </a:rPr>
              <a:t>ASBM Presented at the 57</a:t>
            </a:r>
            <a:r>
              <a:rPr lang="en-US" sz="2800" i="1" kern="0" baseline="30000" dirty="0" smtClean="0">
                <a:solidFill>
                  <a:srgbClr val="FFFFFF"/>
                </a:solidFill>
                <a:ea typeface="ＭＳ Ｐゴシック" pitchFamily="34" charset="-128"/>
              </a:rPr>
              <a:t>th</a:t>
            </a:r>
            <a:r>
              <a:rPr lang="en-US" sz="2800" i="1" kern="0" dirty="0" smtClean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US" sz="2800" i="1" kern="0" dirty="0">
                <a:solidFill>
                  <a:srgbClr val="FFFFFF"/>
                </a:solidFill>
                <a:ea typeface="ＭＳ Ｐゴシック" pitchFamily="34" charset="-128"/>
              </a:rPr>
              <a:t>Consultations on I</a:t>
            </a:r>
            <a:r>
              <a:rPr lang="da-DK" sz="2800" i="1" kern="0" dirty="0" smtClean="0">
                <a:solidFill>
                  <a:srgbClr val="FFFFFF"/>
                </a:solidFill>
                <a:ea typeface="ＭＳ Ｐゴシック" pitchFamily="34" charset="-128"/>
              </a:rPr>
              <a:t>NN </a:t>
            </a:r>
            <a:br>
              <a:rPr lang="da-DK" sz="2800" i="1" kern="0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da-DK" sz="2800" i="1" kern="0" dirty="0" smtClean="0">
                <a:solidFill>
                  <a:srgbClr val="FFFFFF"/>
                </a:solidFill>
                <a:ea typeface="ＭＳ Ｐゴシック" pitchFamily="34" charset="-128"/>
              </a:rPr>
              <a:t>Open </a:t>
            </a:r>
            <a:r>
              <a:rPr lang="da-DK" sz="2800" i="1" kern="0" dirty="0">
                <a:solidFill>
                  <a:srgbClr val="FFFFFF"/>
                </a:solidFill>
                <a:ea typeface="ＭＳ Ｐゴシック" pitchFamily="34" charset="-128"/>
              </a:rPr>
              <a:t>Session for </a:t>
            </a:r>
            <a:r>
              <a:rPr lang="da-DK" sz="2800" i="1" kern="0" dirty="0" smtClean="0">
                <a:solidFill>
                  <a:srgbClr val="FFFFFF"/>
                </a:solidFill>
                <a:ea typeface="ＭＳ Ｐゴシック" pitchFamily="34" charset="-128"/>
              </a:rPr>
              <a:t>Stakeholders </a:t>
            </a:r>
            <a:r>
              <a:rPr lang="en-US" sz="2800" i="1" kern="0" dirty="0" smtClean="0">
                <a:solidFill>
                  <a:srgbClr val="FFFFFF"/>
                </a:solidFill>
                <a:ea typeface="ＭＳ Ｐゴシック" pitchFamily="34" charset="-128"/>
              </a:rPr>
              <a:t>–</a:t>
            </a:r>
            <a:r>
              <a:rPr lang="da-DK" sz="2800" i="1" kern="0" dirty="0" smtClean="0">
                <a:solidFill>
                  <a:srgbClr val="FFFFFF"/>
                </a:solidFill>
                <a:ea typeface="ＭＳ Ｐゴシック" pitchFamily="34" charset="-128"/>
              </a:rPr>
              <a:t> October 22, 2013</a:t>
            </a:r>
            <a:endParaRPr lang="en-US" sz="2800" i="1" kern="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7" name="Shape 684033"/>
          <p:cNvSpPr>
            <a:spLocks noChangeArrowheads="1"/>
          </p:cNvSpPr>
          <p:nvPr/>
        </p:nvSpPr>
        <p:spPr bwMode="gray">
          <a:xfrm>
            <a:off x="4220735" y="1314540"/>
            <a:ext cx="4664930" cy="1259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</a:pPr>
            <a:endParaRPr lang="en-US" sz="22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775" y="1613389"/>
            <a:ext cx="2518388" cy="3330236"/>
          </a:xfrm>
          <a:prstGeom prst="rect">
            <a:avLst/>
          </a:prstGeom>
        </p:spPr>
      </p:pic>
      <p:sp>
        <p:nvSpPr>
          <p:cNvPr id="14" name="Content Placeholder 3"/>
          <p:cNvSpPr txBox="1">
            <a:spLocks/>
          </p:cNvSpPr>
          <p:nvPr/>
        </p:nvSpPr>
        <p:spPr>
          <a:xfrm>
            <a:off x="457200" y="1613389"/>
            <a:ext cx="5096164" cy="49319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80"/>
              </a:spcBef>
            </a:pPr>
            <a:r>
              <a:rPr lang="en-US" sz="2000" dirty="0" smtClean="0"/>
              <a:t>Out of that meeting came a charge to look into a distinguishable naming system,  including a BIOLOGICAL QUALIFIER.</a:t>
            </a:r>
          </a:p>
          <a:p>
            <a:pPr>
              <a:spcBef>
                <a:spcPts val="1680"/>
              </a:spcBef>
            </a:pPr>
            <a:r>
              <a:rPr lang="en-US" sz="2000" dirty="0">
                <a:solidFill>
                  <a:schemeClr val="bg1"/>
                </a:solidFill>
              </a:rPr>
              <a:t>A global coding system of </a:t>
            </a:r>
            <a:r>
              <a:rPr lang="en-US" sz="2000" dirty="0" smtClean="0">
                <a:solidFill>
                  <a:schemeClr val="bg1"/>
                </a:solidFill>
              </a:rPr>
              <a:t>shared root and identifier assigned by INN </a:t>
            </a:r>
            <a:r>
              <a:rPr lang="en-US" sz="2000" dirty="0">
                <a:solidFill>
                  <a:schemeClr val="bg1"/>
                </a:solidFill>
              </a:rPr>
              <a:t>Secretariat to ensure unambiguous identification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1680"/>
              </a:spcBef>
            </a:pPr>
            <a:r>
              <a:rPr lang="en-US" sz="2000" dirty="0" smtClean="0"/>
              <a:t>“BQ appeared acceptable to the INN Expert Group, would help link a </a:t>
            </a:r>
            <a:r>
              <a:rPr lang="en-US" sz="2000" dirty="0" err="1" smtClean="0"/>
              <a:t>biosimilar</a:t>
            </a:r>
            <a:r>
              <a:rPr lang="en-US" sz="2000" dirty="0" smtClean="0"/>
              <a:t> to its reference product and to other </a:t>
            </a:r>
            <a:r>
              <a:rPr lang="en-US" sz="2000" dirty="0" err="1" smtClean="0"/>
              <a:t>biosimilars</a:t>
            </a:r>
            <a:r>
              <a:rPr lang="en-US" sz="2000" dirty="0" smtClean="0"/>
              <a:t>, which in turn would contribute to decreased </a:t>
            </a:r>
            <a:r>
              <a:rPr lang="en-US" sz="2000" dirty="0" err="1" smtClean="0"/>
              <a:t>mis</a:t>
            </a:r>
            <a:r>
              <a:rPr lang="en-US" sz="2000" dirty="0" smtClean="0"/>
              <a:t>-prescribing and improved </a:t>
            </a:r>
            <a:r>
              <a:rPr lang="en-US" sz="2000" dirty="0" err="1" smtClean="0"/>
              <a:t>pharmacovigilance</a:t>
            </a:r>
            <a:r>
              <a:rPr lang="en-US" sz="2000" dirty="0" smtClean="0"/>
              <a:t>”.  </a:t>
            </a:r>
          </a:p>
          <a:p>
            <a:pPr algn="r">
              <a:spcBef>
                <a:spcPts val="1680"/>
              </a:spcBef>
            </a:pPr>
            <a:r>
              <a:rPr lang="en-US" sz="1200" dirty="0" smtClean="0"/>
              <a:t>-Executive Summary, </a:t>
            </a:r>
            <a:br>
              <a:rPr lang="en-US" sz="1200" dirty="0" smtClean="0"/>
            </a:br>
            <a:r>
              <a:rPr lang="en-US" sz="1200" dirty="0" smtClean="0"/>
              <a:t>57th Consultation on International</a:t>
            </a:r>
            <a:br>
              <a:rPr lang="en-US" sz="1200" dirty="0" smtClean="0"/>
            </a:br>
            <a:r>
              <a:rPr lang="en-US" sz="1200" dirty="0" smtClean="0"/>
              <a:t> Nonproprietary Names for Pharmaceutical </a:t>
            </a:r>
            <a:br>
              <a:rPr lang="en-US" sz="1200" dirty="0" smtClean="0"/>
            </a:br>
            <a:r>
              <a:rPr lang="en-US" sz="1200" dirty="0" smtClean="0"/>
              <a:t>Substances Geneva, 22-24 October 2013 </a:t>
            </a:r>
          </a:p>
          <a:p>
            <a:pPr>
              <a:spcBef>
                <a:spcPts val="168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9211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856239"/>
            <a:ext cx="9144000" cy="1731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36709" cy="8124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Since October, ASBM Has Been Doing Its Homework…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61791" y="3003995"/>
            <a:ext cx="2608697" cy="209389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680"/>
              </a:spcBef>
              <a:buNone/>
            </a:pPr>
            <a:r>
              <a:rPr lang="en-US" sz="1200" dirty="0" smtClean="0"/>
              <a:t>November 15, </a:t>
            </a:r>
            <a:r>
              <a:rPr lang="en-US" sz="1200" dirty="0" smtClean="0"/>
              <a:t>2013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Participated at Forum at Brookings Institution in Washington DC.</a:t>
            </a:r>
          </a:p>
          <a:p>
            <a:pPr marL="0" indent="0" algn="ctr">
              <a:spcBef>
                <a:spcPts val="1680"/>
              </a:spcBef>
              <a:buNone/>
            </a:pPr>
            <a:endParaRPr lang="en-US" sz="1200" dirty="0"/>
          </a:p>
          <a:p>
            <a:pPr marL="0" indent="0" algn="ctr">
              <a:spcBef>
                <a:spcPts val="1680"/>
              </a:spcBef>
              <a:buNone/>
            </a:pPr>
            <a:endParaRPr lang="en-US" sz="1200" dirty="0" smtClean="0"/>
          </a:p>
        </p:txBody>
      </p:sp>
      <p:pic>
        <p:nvPicPr>
          <p:cNvPr id="6" name="Picture 5" descr="Screen Shot 2014-04-01 at 1.00.4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4" t="1693" r="16367" b="82072"/>
          <a:stretch/>
        </p:blipFill>
        <p:spPr>
          <a:xfrm>
            <a:off x="3024273" y="1959785"/>
            <a:ext cx="3376180" cy="1044210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5135723" y="4743147"/>
            <a:ext cx="2573896" cy="2093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680"/>
              </a:spcBef>
              <a:buFont typeface="Arial"/>
              <a:buNone/>
            </a:pPr>
            <a:r>
              <a:rPr lang="en-US" sz="1200" dirty="0" smtClean="0"/>
              <a:t>March 18, 2014</a:t>
            </a:r>
            <a:br>
              <a:rPr lang="en-US" sz="1200" dirty="0" smtClean="0"/>
            </a:br>
            <a:r>
              <a:rPr lang="en-US" sz="1200" dirty="0" smtClean="0"/>
              <a:t>European Prescriber Survey </a:t>
            </a:r>
            <a:br>
              <a:rPr lang="en-US" sz="1200" dirty="0" smtClean="0"/>
            </a:br>
            <a:r>
              <a:rPr lang="en-US" sz="1200" dirty="0" smtClean="0"/>
              <a:t>Results Released in Brussels</a:t>
            </a:r>
          </a:p>
          <a:p>
            <a:pPr marL="0" indent="0" algn="ctr">
              <a:spcBef>
                <a:spcPts val="1680"/>
              </a:spcBef>
              <a:buFont typeface="Arial"/>
              <a:buNone/>
            </a:pPr>
            <a:endParaRPr lang="en-US" sz="1200" dirty="0" smtClean="0"/>
          </a:p>
          <a:p>
            <a:pPr marL="0" indent="0" algn="ctr">
              <a:spcBef>
                <a:spcPts val="1680"/>
              </a:spcBef>
              <a:buFont typeface="Arial"/>
              <a:buNone/>
            </a:pPr>
            <a:endParaRPr lang="en-US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72756" y="3740789"/>
            <a:ext cx="916709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OCT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		NOV 			DEC			 JAN 			FEB 			MAR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89166" y="4029362"/>
            <a:ext cx="4922" cy="745359"/>
          </a:xfrm>
          <a:prstGeom prst="line">
            <a:avLst/>
          </a:prstGeom>
          <a:ln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prstClr val="white">
                    <a:alpha val="0"/>
                  </a:prst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31233" y="4029362"/>
            <a:ext cx="0" cy="688058"/>
          </a:xfrm>
          <a:prstGeom prst="line">
            <a:avLst/>
          </a:prstGeom>
          <a:ln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prstClr val="white">
                    <a:alpha val="0"/>
                  </a:prst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20192" y="3195053"/>
            <a:ext cx="0" cy="661186"/>
          </a:xfrm>
          <a:prstGeom prst="line">
            <a:avLst/>
          </a:prstGeom>
          <a:ln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prstClr val="white">
                    <a:alpha val="0"/>
                  </a:prst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352720" y="3101474"/>
            <a:ext cx="12186" cy="754766"/>
          </a:xfrm>
          <a:prstGeom prst="line">
            <a:avLst/>
          </a:prstGeom>
          <a:ln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prstClr val="white">
                    <a:alpha val="0"/>
                  </a:prst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3"/>
          <p:cNvSpPr txBox="1">
            <a:spLocks/>
          </p:cNvSpPr>
          <p:nvPr/>
        </p:nvSpPr>
        <p:spPr>
          <a:xfrm>
            <a:off x="364407" y="2623528"/>
            <a:ext cx="1711570" cy="2093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680"/>
              </a:spcBef>
              <a:buFont typeface="Arial"/>
              <a:buNone/>
            </a:pPr>
            <a:r>
              <a:rPr lang="en-US" sz="1200" dirty="0" smtClean="0"/>
              <a:t>October 22, 2013</a:t>
            </a:r>
            <a:br>
              <a:rPr lang="en-US" sz="1200" dirty="0" smtClean="0"/>
            </a:br>
            <a:r>
              <a:rPr lang="en-US" sz="1200" dirty="0" smtClean="0"/>
              <a:t>ASBM Presents at 58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INN Consultation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61" y="1108430"/>
            <a:ext cx="1097726" cy="145159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94088" y="4774721"/>
            <a:ext cx="3541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October-November 2013 </a:t>
            </a:r>
            <a:endParaRPr lang="en-US" sz="1200" dirty="0" smtClean="0">
              <a:solidFill>
                <a:srgbClr val="FFFFFF"/>
              </a:solidFill>
            </a:endParaRP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European Prescriber Survey 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Conducted </a:t>
            </a:r>
            <a:r>
              <a:rPr lang="en-US" sz="1200" dirty="0">
                <a:solidFill>
                  <a:srgbClr val="FFFFFF"/>
                </a:solidFill>
              </a:rPr>
              <a:t>by Industry Standard </a:t>
            </a:r>
            <a:r>
              <a:rPr lang="en-US" sz="1200" dirty="0" smtClean="0">
                <a:solidFill>
                  <a:srgbClr val="FFFFFF"/>
                </a:solidFill>
              </a:rPr>
              <a:t>Research 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30" name="Picture 29" descr="rxpad-q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7995">
            <a:off x="477181" y="4552213"/>
            <a:ext cx="1552547" cy="180046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4333" l="4167" r="90667">
                        <a14:foregroundMark x1="11333" y1="84833" x2="11333" y2="84833"/>
                        <a14:foregroundMark x1="49000" y1="43500" x2="49000" y2="43500"/>
                        <a14:foregroundMark x1="76833" y1="16833" x2="76833" y2="16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4677">
            <a:off x="1287409" y="4508344"/>
            <a:ext cx="1028114" cy="1028114"/>
          </a:xfrm>
          <a:prstGeom prst="rect">
            <a:avLst/>
          </a:prstGeom>
        </p:spPr>
      </p:pic>
      <p:pic>
        <p:nvPicPr>
          <p:cNvPr id="39" name="Picture 38" descr="ASBM-EuropaBio executive summary V5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96" y="4533385"/>
            <a:ext cx="1220673" cy="1727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993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512762" y="308535"/>
            <a:ext cx="8337123" cy="98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600" i="1" dirty="0" smtClean="0">
                <a:solidFill>
                  <a:schemeClr val="bg1"/>
                </a:solidFill>
              </a:rPr>
              <a:t>ASBM Continues to Be Contacted By People Around The World Who Wish To Learn More About </a:t>
            </a:r>
            <a:r>
              <a:rPr lang="en-US" sz="2600" i="1" dirty="0" err="1" smtClean="0">
                <a:solidFill>
                  <a:schemeClr val="bg1"/>
                </a:solidFill>
              </a:rPr>
              <a:t>Biosimilars</a:t>
            </a:r>
            <a:r>
              <a:rPr lang="en-US" sz="2600" i="1" dirty="0" smtClean="0">
                <a:solidFill>
                  <a:schemeClr val="bg1"/>
                </a:solidFill>
              </a:rPr>
              <a:t>…</a:t>
            </a:r>
            <a:endParaRPr lang="en-US" sz="2600" i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346471" y="508007"/>
            <a:ext cx="9490472" cy="6349993"/>
            <a:chOff x="0" y="1140955"/>
            <a:chExt cx="8760117" cy="5861319"/>
          </a:xfrm>
        </p:grpSpPr>
        <p:pic>
          <p:nvPicPr>
            <p:cNvPr id="21" name="Picture 20" descr="worldmap.png"/>
            <p:cNvPicPr>
              <a:picLocks noChangeAspect="1"/>
            </p:cNvPicPr>
            <p:nvPr/>
          </p:nvPicPr>
          <p:blipFill rotWithShape="1">
            <a:blip r:embed="rId3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9" t="-1" r="11899" b="14013"/>
            <a:stretch/>
          </p:blipFill>
          <p:spPr>
            <a:xfrm>
              <a:off x="319809" y="1140955"/>
              <a:ext cx="8440308" cy="5861319"/>
            </a:xfrm>
            <a:prstGeom prst="rect">
              <a:avLst/>
            </a:prstGeom>
          </p:spPr>
        </p:pic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0" y="3051275"/>
              <a:ext cx="1846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1400" dirty="0"/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0" y="3008412"/>
              <a:ext cx="1846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1400" dirty="0"/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0" y="2851249"/>
              <a:ext cx="1846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14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955657" y="5737082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Brazil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101213" y="3026693"/>
              <a:ext cx="13619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>
                  <a:solidFill>
                    <a:srgbClr val="FFFFFF"/>
                  </a:solidFill>
                </a:rPr>
                <a:t>United Kingdom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43246" y="3406886"/>
              <a:ext cx="145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>
                  <a:solidFill>
                    <a:srgbClr val="FFFFFF"/>
                  </a:solidFill>
                </a:rPr>
                <a:t>Brussels, Belgium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79628" y="3906911"/>
              <a:ext cx="120034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>
                  <a:solidFill>
                    <a:srgbClr val="FFFFFF"/>
                  </a:solidFill>
                </a:rPr>
                <a:t>Madrid, Spain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96848" y="3742021"/>
              <a:ext cx="17080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>
                  <a:solidFill>
                    <a:srgbClr val="FFFFFF"/>
                  </a:solidFill>
                </a:rPr>
                <a:t>Dusseldorf, Germany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56900" y="3595984"/>
              <a:ext cx="144141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>
                  <a:solidFill>
                    <a:srgbClr val="FFFFFF"/>
                  </a:solidFill>
                </a:rPr>
                <a:t>Versailles, France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35086" y="6344541"/>
              <a:ext cx="10741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>
                  <a:solidFill>
                    <a:srgbClr val="FFFFFF"/>
                  </a:solidFill>
                </a:rPr>
                <a:t>South Africa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8316" y="3153076"/>
              <a:ext cx="15699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>
                  <a:solidFill>
                    <a:srgbClr val="FFFFFF"/>
                  </a:solidFill>
                </a:rPr>
                <a:t>Edmonton, Canada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29573" y="4534402"/>
              <a:ext cx="1224167" cy="284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 smtClean="0">
                  <a:solidFill>
                    <a:srgbClr val="FFFFFF"/>
                  </a:solidFill>
                </a:rPr>
                <a:t>Kunming</a:t>
              </a:r>
              <a:r>
                <a:rPr lang="en-US" sz="1400" dirty="0">
                  <a:solidFill>
                    <a:srgbClr val="FFFFFF"/>
                  </a:solidFill>
                </a:rPr>
                <a:t>, China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49242" y="3924450"/>
              <a:ext cx="12562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>
                  <a:solidFill>
                    <a:srgbClr val="FFFFFF"/>
                  </a:solidFill>
                </a:rPr>
                <a:t>Ankara, Turkey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31571" y="4192103"/>
              <a:ext cx="113994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 err="1">
                  <a:solidFill>
                    <a:srgbClr val="FFFFFF"/>
                  </a:solidFill>
                </a:rPr>
                <a:t>Msida</a:t>
              </a:r>
              <a:r>
                <a:rPr lang="en-US" sz="1400" dirty="0">
                  <a:solidFill>
                    <a:srgbClr val="FFFFFF"/>
                  </a:solidFill>
                </a:rPr>
                <a:t>, Malta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37610" y="4846755"/>
              <a:ext cx="11800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>
                  <a:solidFill>
                    <a:srgbClr val="FFFFFF"/>
                  </a:solidFill>
                </a:rPr>
                <a:t>Madras, India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22772" y="3185108"/>
              <a:ext cx="10813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>
                  <a:solidFill>
                    <a:srgbClr val="FFFFFF"/>
                  </a:solidFill>
                </a:rPr>
                <a:t>Netherlands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76170" y="5127943"/>
              <a:ext cx="9297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>
                  <a:solidFill>
                    <a:srgbClr val="FFFFFF"/>
                  </a:solidFill>
                </a:rPr>
                <a:t>Venezuela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21377" y="4066794"/>
              <a:ext cx="12755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>
                  <a:solidFill>
                    <a:srgbClr val="FFFFFF"/>
                  </a:solidFill>
                </a:rPr>
                <a:t>Porto, Portugal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03393" y="3226883"/>
              <a:ext cx="214923" cy="21492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D3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Oval 27"/>
            <p:cNvSpPr/>
            <p:nvPr/>
          </p:nvSpPr>
          <p:spPr>
            <a:xfrm>
              <a:off x="2740734" y="5841022"/>
              <a:ext cx="214923" cy="21492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D3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" name="Oval 28"/>
            <p:cNvSpPr/>
            <p:nvPr/>
          </p:nvSpPr>
          <p:spPr>
            <a:xfrm>
              <a:off x="1989794" y="5215444"/>
              <a:ext cx="214923" cy="21492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D3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Oval 30"/>
            <p:cNvSpPr/>
            <p:nvPr/>
          </p:nvSpPr>
          <p:spPr>
            <a:xfrm>
              <a:off x="3690825" y="4130316"/>
              <a:ext cx="214923" cy="21492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D3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2" name="Oval 31"/>
            <p:cNvSpPr/>
            <p:nvPr/>
          </p:nvSpPr>
          <p:spPr>
            <a:xfrm>
              <a:off x="4872511" y="6432525"/>
              <a:ext cx="214923" cy="21492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D3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3" name="Oval 32"/>
            <p:cNvSpPr/>
            <p:nvPr/>
          </p:nvSpPr>
          <p:spPr>
            <a:xfrm>
              <a:off x="4103787" y="3980725"/>
              <a:ext cx="214923" cy="21492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D3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Oval 33"/>
            <p:cNvSpPr/>
            <p:nvPr/>
          </p:nvSpPr>
          <p:spPr>
            <a:xfrm>
              <a:off x="3984619" y="3192999"/>
              <a:ext cx="214923" cy="21492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D3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Oval 34"/>
            <p:cNvSpPr/>
            <p:nvPr/>
          </p:nvSpPr>
          <p:spPr>
            <a:xfrm>
              <a:off x="4124856" y="3689576"/>
              <a:ext cx="214923" cy="21492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D3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Oval 35"/>
            <p:cNvSpPr/>
            <p:nvPr/>
          </p:nvSpPr>
          <p:spPr>
            <a:xfrm>
              <a:off x="4395454" y="3497660"/>
              <a:ext cx="214923" cy="21492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D3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7" name="Oval 36"/>
            <p:cNvSpPr/>
            <p:nvPr/>
          </p:nvSpPr>
          <p:spPr>
            <a:xfrm>
              <a:off x="4270965" y="3314935"/>
              <a:ext cx="214923" cy="21492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D3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8" name="Oval 37"/>
            <p:cNvSpPr/>
            <p:nvPr/>
          </p:nvSpPr>
          <p:spPr>
            <a:xfrm>
              <a:off x="6787341" y="4938313"/>
              <a:ext cx="214923" cy="21492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D3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Oval 38"/>
            <p:cNvSpPr/>
            <p:nvPr/>
          </p:nvSpPr>
          <p:spPr>
            <a:xfrm>
              <a:off x="4648824" y="3795944"/>
              <a:ext cx="214923" cy="21492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D3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Oval 40"/>
            <p:cNvSpPr/>
            <p:nvPr/>
          </p:nvSpPr>
          <p:spPr>
            <a:xfrm>
              <a:off x="5402468" y="3992868"/>
              <a:ext cx="214923" cy="21492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D3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2" name="Oval 41"/>
            <p:cNvSpPr/>
            <p:nvPr/>
          </p:nvSpPr>
          <p:spPr>
            <a:xfrm>
              <a:off x="4989475" y="4254416"/>
              <a:ext cx="214923" cy="21492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D3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3" name="Oval 42"/>
            <p:cNvSpPr/>
            <p:nvPr/>
          </p:nvSpPr>
          <p:spPr>
            <a:xfrm>
              <a:off x="7374015" y="4604166"/>
              <a:ext cx="214923" cy="21492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D3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95074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08096" y="338953"/>
            <a:ext cx="8735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</a:rPr>
              <a:t>How Distinguishable INNs Aid in </a:t>
            </a:r>
            <a:r>
              <a:rPr lang="en-US" sz="2800" i="1" dirty="0" err="1" smtClean="0">
                <a:solidFill>
                  <a:srgbClr val="FFFFFF"/>
                </a:solidFill>
              </a:rPr>
              <a:t>Pharmacovigilance</a:t>
            </a:r>
            <a:endParaRPr lang="en-US" sz="2800" i="1" dirty="0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096" y="1217174"/>
            <a:ext cx="844282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IDENTIFICATION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Patients, physicians, and pharmacists should be able to accurately </a:t>
            </a:r>
            <a:r>
              <a:rPr lang="en-US" b="1" dirty="0">
                <a:solidFill>
                  <a:srgbClr val="FFFFFF"/>
                </a:solidFill>
              </a:rPr>
              <a:t>identify the </a:t>
            </a:r>
            <a:r>
              <a:rPr lang="en-US" b="1" dirty="0" smtClean="0">
                <a:solidFill>
                  <a:srgbClr val="FFFFFF"/>
                </a:solidFill>
              </a:rPr>
              <a:t>product, ensure it is the intended prescription, and avoid inadvertent substitution.</a:t>
            </a:r>
          </a:p>
          <a:p>
            <a:pPr marL="342900" indent="-342900">
              <a:buFont typeface="Arial"/>
              <a:buChar char="•"/>
            </a:pPr>
            <a:endParaRPr lang="en-US" b="1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 </a:t>
            </a:r>
            <a:r>
              <a:rPr lang="en-US" dirty="0" err="1" smtClean="0">
                <a:solidFill>
                  <a:srgbClr val="FFFFFF"/>
                </a:solidFill>
              </a:rPr>
              <a:t>biosimilar</a:t>
            </a:r>
            <a:r>
              <a:rPr lang="en-US" dirty="0" smtClean="0">
                <a:solidFill>
                  <a:srgbClr val="FFFFFF"/>
                </a:solidFill>
              </a:rPr>
              <a:t> should be </a:t>
            </a:r>
            <a:r>
              <a:rPr lang="en-US" b="1" dirty="0" smtClean="0">
                <a:solidFill>
                  <a:srgbClr val="FFFFFF"/>
                </a:solidFill>
              </a:rPr>
              <a:t>distinguishable both from its reference product and from other approved </a:t>
            </a:r>
            <a:r>
              <a:rPr lang="en-US" b="1" dirty="0" err="1" smtClean="0">
                <a:solidFill>
                  <a:srgbClr val="FFFFFF"/>
                </a:solidFill>
              </a:rPr>
              <a:t>biosimilars</a:t>
            </a:r>
            <a:r>
              <a:rPr lang="en-US" b="1" dirty="0" smtClean="0">
                <a:solidFill>
                  <a:srgbClr val="FFFFFF"/>
                </a:solidFill>
              </a:rPr>
              <a:t> which reference the same biologic.</a:t>
            </a:r>
            <a:endParaRPr lang="en-US" b="1" strike="sngStrike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PHARMACOVIGILANCE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Distinguishable </a:t>
            </a:r>
            <a:r>
              <a:rPr lang="en-US" dirty="0">
                <a:solidFill>
                  <a:srgbClr val="FFFFFF"/>
                </a:solidFill>
              </a:rPr>
              <a:t>naming </a:t>
            </a:r>
            <a:r>
              <a:rPr lang="en-US" dirty="0" smtClean="0">
                <a:solidFill>
                  <a:srgbClr val="FFFFFF"/>
                </a:solidFill>
              </a:rPr>
              <a:t>helps differentiate </a:t>
            </a:r>
            <a:r>
              <a:rPr lang="en-US" b="1" dirty="0" smtClean="0">
                <a:solidFill>
                  <a:srgbClr val="FFFFFF"/>
                </a:solidFill>
              </a:rPr>
              <a:t>products for observing and reporting adverse events.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Track </a:t>
            </a:r>
            <a:r>
              <a:rPr lang="en-US" b="1" dirty="0">
                <a:solidFill>
                  <a:srgbClr val="FFFFFF"/>
                </a:solidFill>
              </a:rPr>
              <a:t>and trace of biologics </a:t>
            </a:r>
            <a:r>
              <a:rPr lang="en-US" dirty="0">
                <a:solidFill>
                  <a:srgbClr val="FFFFFF"/>
                </a:solidFill>
              </a:rPr>
              <a:t>is more challenging than with chemical drugs. Adverse impact may go unrecognized in patients for months. </a:t>
            </a:r>
          </a:p>
          <a:p>
            <a:pPr marL="285750" indent="-285750"/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FFFF"/>
                </a:solidFill>
              </a:rPr>
              <a:t>Multiple means of product identification </a:t>
            </a:r>
            <a:r>
              <a:rPr lang="en-US" dirty="0">
                <a:solidFill>
                  <a:srgbClr val="FFFFFF"/>
                </a:solidFill>
              </a:rPr>
              <a:t>avoid a single point of information failure.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MANUFACTURER ACCOUNTABILITY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P</a:t>
            </a:r>
            <a:r>
              <a:rPr lang="en-US" dirty="0" smtClean="0">
                <a:solidFill>
                  <a:srgbClr val="FFFFFF"/>
                </a:solidFill>
              </a:rPr>
              <a:t>atient response must be traced to the correct manufacturer’s product.   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0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36709" cy="8124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Support for the Biological Qualifier among NRAs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372" y="2759465"/>
            <a:ext cx="2047251" cy="114189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286262"/>
            <a:ext cx="4290647" cy="5122353"/>
          </a:xfrm>
        </p:spPr>
        <p:txBody>
          <a:bodyPr>
            <a:normAutofit/>
          </a:bodyPr>
          <a:lstStyle/>
          <a:p>
            <a:pPr marL="0" indent="0">
              <a:spcBef>
                <a:spcPts val="1680"/>
              </a:spcBef>
              <a:buNone/>
            </a:pPr>
            <a:r>
              <a:rPr lang="en-US" sz="1800" dirty="0" smtClean="0"/>
              <a:t>MUCH PROGRESS HAS BEEN MADE TOWARD A SOLUTION THAT WORKS FOR DOCTORS AND PATIENTS :</a:t>
            </a:r>
          </a:p>
          <a:p>
            <a:pPr>
              <a:spcBef>
                <a:spcPts val="1680"/>
              </a:spcBef>
            </a:pPr>
            <a:r>
              <a:rPr lang="en-US" sz="1800" dirty="0" smtClean="0"/>
              <a:t>Proposal has the support of representatives from </a:t>
            </a:r>
            <a:r>
              <a:rPr lang="en-US" sz="1800" dirty="0" smtClean="0">
                <a:solidFill>
                  <a:srgbClr val="FFFF00"/>
                </a:solidFill>
              </a:rPr>
              <a:t>Japan and Australia, which have or are developing their own BQ standards, but expressed willingness to conform </a:t>
            </a:r>
            <a:r>
              <a:rPr lang="en-US" sz="1800" dirty="0" smtClean="0">
                <a:solidFill>
                  <a:schemeClr val="bg1"/>
                </a:solidFill>
              </a:rPr>
              <a:t>with the global standard.</a:t>
            </a:r>
          </a:p>
          <a:p>
            <a:pPr>
              <a:spcBef>
                <a:spcPts val="168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EMA did not rule out the use of a biological qualifier.</a:t>
            </a:r>
            <a:endParaRPr lang="en-US" sz="1800" dirty="0" smtClean="0"/>
          </a:p>
          <a:p>
            <a:pPr>
              <a:spcBef>
                <a:spcPts val="1680"/>
              </a:spcBef>
            </a:pPr>
            <a:r>
              <a:rPr lang="en-US" sz="1800" dirty="0" smtClean="0"/>
              <a:t>FDA has indicated its support for distinguishable names, as in the case of </a:t>
            </a:r>
            <a:r>
              <a:rPr lang="en-US" sz="1800" dirty="0" err="1" smtClean="0"/>
              <a:t>tbo-filgrastim</a:t>
            </a:r>
            <a:r>
              <a:rPr lang="en-US" sz="1800" dirty="0" smtClean="0"/>
              <a:t>, but have not issued any formal policy for </a:t>
            </a:r>
            <a:r>
              <a:rPr lang="en-US" sz="1800" dirty="0" err="1" smtClean="0"/>
              <a:t>biosimilar</a:t>
            </a:r>
            <a:r>
              <a:rPr lang="en-US" sz="1800" dirty="0" smtClean="0"/>
              <a:t> naming.</a:t>
            </a:r>
          </a:p>
          <a:p>
            <a:pPr>
              <a:spcBef>
                <a:spcPts val="1680"/>
              </a:spcBef>
            </a:pPr>
            <a:endParaRPr lang="en-US" sz="1800" dirty="0" smtClean="0"/>
          </a:p>
          <a:p>
            <a:pPr>
              <a:spcBef>
                <a:spcPts val="1680"/>
              </a:spcBef>
            </a:pPr>
            <a:endParaRPr lang="en-US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89" t="-9569" r="-5188" b="-13434"/>
          <a:stretch/>
        </p:blipFill>
        <p:spPr>
          <a:xfrm>
            <a:off x="6674371" y="4223601"/>
            <a:ext cx="2047252" cy="751216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371" y="1286262"/>
            <a:ext cx="2047251" cy="13079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76849" y="1605974"/>
            <a:ext cx="11115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32FF6E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500" dirty="0">
              <a:solidFill>
                <a:srgbClr val="32FF6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6850" y="2891141"/>
            <a:ext cx="11115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32FF6E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500" dirty="0">
              <a:solidFill>
                <a:srgbClr val="32FF6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0" y="5295139"/>
            <a:ext cx="2054122" cy="958590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83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-bw.jpg"/>
          <p:cNvPicPr>
            <a:picLocks noChangeAspect="1"/>
          </p:cNvPicPr>
          <p:nvPr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3250" y="3102535"/>
            <a:ext cx="8540750" cy="100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i="1" dirty="0" smtClean="0">
                <a:solidFill>
                  <a:schemeClr val="bg1"/>
                </a:solidFill>
              </a:rPr>
              <a:t>European Physicians and Patients </a:t>
            </a:r>
            <a:br>
              <a:rPr lang="en-US" sz="3600" i="1" dirty="0" smtClean="0">
                <a:solidFill>
                  <a:schemeClr val="bg1"/>
                </a:solidFill>
              </a:rPr>
            </a:br>
            <a:r>
              <a:rPr lang="en-US" sz="3600" i="1" dirty="0" smtClean="0">
                <a:solidFill>
                  <a:schemeClr val="bg1"/>
                </a:solidFill>
              </a:rPr>
              <a:t>Will Benefit From Distinguishable INNs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8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332009" y="265222"/>
            <a:ext cx="8116887" cy="69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800" b="0" i="1" kern="0" dirty="0" smtClean="0">
                <a:solidFill>
                  <a:schemeClr val="bg1"/>
                </a:solidFill>
                <a:latin typeface="+mj-lt"/>
                <a:cs typeface="+mj-cs"/>
              </a:rPr>
              <a:t>European Prescriber Survey</a:t>
            </a:r>
            <a:endParaRPr lang="en-US" sz="2800" b="0" i="1" kern="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0D36C4-DDC0-4DFC-B65B-E5B28532E81B}" type="slidenum">
              <a:rPr lang="en-US" smtClean="0">
                <a:latin typeface="Arial" charset="0"/>
              </a:rPr>
              <a:pPr/>
              <a:t>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009" y="1361569"/>
            <a:ext cx="8516239" cy="7232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First large-scale survey on </a:t>
            </a:r>
            <a:r>
              <a:rPr lang="en-US" dirty="0" err="1" smtClean="0">
                <a:solidFill>
                  <a:srgbClr val="FFFFFF"/>
                </a:solidFill>
              </a:rPr>
              <a:t>biosimilars</a:t>
            </a:r>
            <a:r>
              <a:rPr lang="en-US" dirty="0" smtClean="0">
                <a:solidFill>
                  <a:srgbClr val="FFFFFF"/>
                </a:solidFill>
              </a:rPr>
              <a:t> in Europe.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Examined physician knowledge and prescribing practices.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39125838"/>
              </p:ext>
            </p:extLst>
          </p:nvPr>
        </p:nvGraphicFramePr>
        <p:xfrm>
          <a:off x="3073112" y="2219064"/>
          <a:ext cx="5775136" cy="397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32009" y="6444476"/>
            <a:ext cx="81168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</a:pPr>
            <a:r>
              <a:rPr lang="en-US" sz="1200" i="1" dirty="0">
                <a:solidFill>
                  <a:srgbClr val="FFFFFF"/>
                </a:solidFill>
              </a:rPr>
              <a:t>Conducted by Industry Standard Research, October-November 2013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2009" y="2180898"/>
            <a:ext cx="4572000" cy="47397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15-Minute Web-based Survey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470 Prescribers distributed equally between 5 countries in Western Europe: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France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Germany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Italy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Spain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United Kingdom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Roughly equal distribution between six specialties in which biologics are frequently prescribed.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053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xpad-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7995">
            <a:off x="4907871" y="2264259"/>
            <a:ext cx="3290656" cy="3816118"/>
          </a:xfrm>
          <a:prstGeom prst="rect">
            <a:avLst/>
          </a:prstGeom>
        </p:spPr>
      </p:pic>
      <p:sp>
        <p:nvSpPr>
          <p:cNvPr id="501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DA5711-1072-9243-95DC-9FCD01014A99}" type="slidenum">
              <a:rPr lang="en-US" sz="1000">
                <a:solidFill>
                  <a:schemeClr val="tx2"/>
                </a:solidFill>
                <a:latin typeface="Calibri" charset="0"/>
                <a:cs typeface="Calibri" charset="0"/>
              </a:rPr>
              <a:pPr eaLnBrk="1" hangingPunct="1"/>
              <a:t>9</a:t>
            </a:fld>
            <a:endParaRPr lang="en-US" sz="1000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sp>
        <p:nvSpPr>
          <p:cNvPr id="50180" name="Title 1"/>
          <p:cNvSpPr txBox="1">
            <a:spLocks/>
          </p:cNvSpPr>
          <p:nvPr/>
        </p:nvSpPr>
        <p:spPr bwMode="auto">
          <a:xfrm>
            <a:off x="457200" y="320840"/>
            <a:ext cx="8177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i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Survey Identified A Need for Education…</a:t>
            </a:r>
          </a:p>
          <a:p>
            <a:pPr eaLnBrk="1" hangingPunct="1"/>
            <a:r>
              <a:rPr lang="en-US" sz="3000" i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and for Clear Naming of Biologic Medicines.</a:t>
            </a:r>
            <a:endParaRPr lang="en-US" sz="3000" i="1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1" y="1813469"/>
            <a:ext cx="434926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Both physician misconceptions about </a:t>
            </a:r>
            <a:r>
              <a:rPr lang="en-US" sz="2000" dirty="0" err="1" smtClean="0">
                <a:solidFill>
                  <a:srgbClr val="FFFFFF"/>
                </a:solidFill>
              </a:rPr>
              <a:t>biosimilars</a:t>
            </a:r>
            <a:r>
              <a:rPr lang="en-US" sz="2000" dirty="0" smtClean="0">
                <a:solidFill>
                  <a:srgbClr val="FFFFFF"/>
                </a:solidFill>
              </a:rPr>
              <a:t>, prescribing and AE reporting practices in Europe underscore a need for a clear naming system with distinguishable nonproprietary names for all biologics, including biosimilars, to facilitate intended prescribing and traceability.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EVEN </a:t>
            </a:r>
            <a:r>
              <a:rPr lang="en-US" sz="2000" dirty="0">
                <a:solidFill>
                  <a:srgbClr val="FFFFFF"/>
                </a:solidFill>
              </a:rPr>
              <a:t>where </a:t>
            </a:r>
            <a:r>
              <a:rPr lang="en-US" sz="2000" dirty="0" err="1" smtClean="0">
                <a:solidFill>
                  <a:srgbClr val="FFFFFF"/>
                </a:solidFill>
              </a:rPr>
              <a:t>biosimilars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have been available longest, AND a system for tracking exists, providers strongly support distinguishable names for ALL biologics</a:t>
            </a:r>
            <a:r>
              <a:rPr lang="en-US" sz="2000" dirty="0" smtClean="0">
                <a:solidFill>
                  <a:srgbClr val="FFFFFF"/>
                </a:solidFill>
              </a:rPr>
              <a:t>.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spcBef>
                <a:spcPts val="1800"/>
              </a:spcBef>
            </a:pPr>
            <a:endParaRPr lang="en-US" sz="2000" dirty="0" smtClean="0">
              <a:solidFill>
                <a:srgbClr val="FFFFFF"/>
              </a:solidFill>
            </a:endParaRPr>
          </a:p>
          <a:p>
            <a:pPr>
              <a:spcBef>
                <a:spcPts val="1800"/>
              </a:spcBef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333" l="4167" r="90667">
                        <a14:foregroundMark x1="11333" y1="84833" x2="11333" y2="84833"/>
                        <a14:foregroundMark x1="49000" y1="43500" x2="49000" y2="43500"/>
                        <a14:foregroundMark x1="76833" y1="16833" x2="76833" y2="16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4677">
            <a:off x="6610102" y="2227014"/>
            <a:ext cx="2179110" cy="217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9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SR colors">
    <a:dk1>
      <a:srgbClr val="000000"/>
    </a:dk1>
    <a:lt1>
      <a:sysClr val="window" lastClr="FFFFFF"/>
    </a:lt1>
    <a:dk2>
      <a:srgbClr val="918F90"/>
    </a:dk2>
    <a:lt2>
      <a:srgbClr val="C8C7C7"/>
    </a:lt2>
    <a:accent1>
      <a:srgbClr val="61AF70"/>
    </a:accent1>
    <a:accent2>
      <a:srgbClr val="93CF29"/>
    </a:accent2>
    <a:accent3>
      <a:srgbClr val="002C38"/>
    </a:accent3>
    <a:accent4>
      <a:srgbClr val="DBFA46"/>
    </a:accent4>
    <a:accent5>
      <a:srgbClr val="044F4B"/>
    </a:accent5>
    <a:accent6>
      <a:srgbClr val="79EAD2"/>
    </a:accent6>
    <a:hlink>
      <a:srgbClr val="61AF70"/>
    </a:hlink>
    <a:folHlink>
      <a:srgbClr val="002C38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SR colors">
    <a:dk1>
      <a:srgbClr val="000000"/>
    </a:dk1>
    <a:lt1>
      <a:sysClr val="window" lastClr="FFFFFF"/>
    </a:lt1>
    <a:dk2>
      <a:srgbClr val="918F90"/>
    </a:dk2>
    <a:lt2>
      <a:srgbClr val="C8C7C7"/>
    </a:lt2>
    <a:accent1>
      <a:srgbClr val="61AF70"/>
    </a:accent1>
    <a:accent2>
      <a:srgbClr val="93CF29"/>
    </a:accent2>
    <a:accent3>
      <a:srgbClr val="002C38"/>
    </a:accent3>
    <a:accent4>
      <a:srgbClr val="DBFA46"/>
    </a:accent4>
    <a:accent5>
      <a:srgbClr val="044F4B"/>
    </a:accent5>
    <a:accent6>
      <a:srgbClr val="79EAD2"/>
    </a:accent6>
    <a:hlink>
      <a:srgbClr val="61AF70"/>
    </a:hlink>
    <a:folHlink>
      <a:srgbClr val="002C38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SR colors">
    <a:dk1>
      <a:srgbClr val="000000"/>
    </a:dk1>
    <a:lt1>
      <a:sysClr val="window" lastClr="FFFFFF"/>
    </a:lt1>
    <a:dk2>
      <a:srgbClr val="918F90"/>
    </a:dk2>
    <a:lt2>
      <a:srgbClr val="C8C7C7"/>
    </a:lt2>
    <a:accent1>
      <a:srgbClr val="389850"/>
    </a:accent1>
    <a:accent2>
      <a:srgbClr val="002C38"/>
    </a:accent2>
    <a:accent3>
      <a:srgbClr val="93CF29"/>
    </a:accent3>
    <a:accent4>
      <a:srgbClr val="044F4B"/>
    </a:accent4>
    <a:accent5>
      <a:srgbClr val="DBFA46"/>
    </a:accent5>
    <a:accent6>
      <a:srgbClr val="79EAD2"/>
    </a:accent6>
    <a:hlink>
      <a:srgbClr val="389850"/>
    </a:hlink>
    <a:folHlink>
      <a:srgbClr val="002C38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6958702</TotalTime>
  <Words>1426</Words>
  <Application>Microsoft Macintosh PowerPoint</Application>
  <PresentationFormat>On-screen Show (4:3)</PresentationFormat>
  <Paragraphs>172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2_Office Theme</vt:lpstr>
      <vt:lpstr>Distinguishable INNs: A Global Solution</vt:lpstr>
      <vt:lpstr>PowerPoint Presentation</vt:lpstr>
      <vt:lpstr>Since October, ASBM Has Been Doing Its Homework…</vt:lpstr>
      <vt:lpstr>PowerPoint Presentation</vt:lpstr>
      <vt:lpstr>PowerPoint Presentation</vt:lpstr>
      <vt:lpstr>Support for the Biological Qualifier among NRAs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Utilization of Biosimilars through Quality Standards.</dc:title>
  <dc:creator>Raymond Patnaude</dc:creator>
  <cp:lastModifiedBy>Niko Stemple</cp:lastModifiedBy>
  <cp:revision>279</cp:revision>
  <dcterms:created xsi:type="dcterms:W3CDTF">2013-02-21T21:32:06Z</dcterms:created>
  <dcterms:modified xsi:type="dcterms:W3CDTF">2014-04-07T12:03:15Z</dcterms:modified>
</cp:coreProperties>
</file>